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3" r:id="rId22"/>
    <p:sldId id="3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552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24.10.2018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8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049628" cy="1123851"/>
            <a:chOff x="5849822" y="1994603"/>
            <a:chExt cx="3049628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1"/>
                  </a:solidFill>
                  <a:latin typeface="Bebas Neue" panose="020B0606020202050201" pitchFamily="34" charset="0"/>
                </a:rPr>
                <a:t>Bir sonraki yıl</a:t>
              </a:r>
              <a:endParaRPr lang="en-US" dirty="0">
                <a:solidFill>
                  <a:schemeClr val="accent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06311" cy="7063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200</a:t>
              </a:r>
              <a:endParaRPr lang="en-US" sz="1600" b="1" dirty="0"/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947572"/>
            <a:ext cx="3128867" cy="1450652"/>
            <a:chOff x="3792928" y="4564784"/>
            <a:chExt cx="3128867" cy="1450652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meslek yüksek okullarını tercih etme hakkı elde edecek. 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3">
                      <a:lumMod val="75000"/>
                    </a:schemeClr>
                  </a:solidFill>
                  <a:latin typeface="Bebas Neue" panose="020B0606020202050201" pitchFamily="34" charset="0"/>
                </a:rPr>
                <a:t>Meslek Yüksek Okulu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732387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150</a:t>
              </a:r>
              <a:endParaRPr lang="en-US" sz="1600" b="1" dirty="0"/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2912670" cy="1297883"/>
            <a:chOff x="4912892" y="3169920"/>
            <a:chExt cx="2912670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err="1" smtClean="0">
                  <a:solidFill>
                    <a:schemeClr val="accent2">
                      <a:lumMod val="75000"/>
                    </a:schemeClr>
                  </a:solidFill>
                  <a:latin typeface="Bebas Neue" panose="020B0606020202050201" pitchFamily="34" charset="0"/>
                </a:rPr>
                <a:t>LİSans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7"/>
              <a:ext cx="654413" cy="654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/>
                <a:t>180</a:t>
              </a:r>
              <a:endParaRPr lang="en-US" sz="1400" b="1" dirty="0"/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Baraj puanları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 haziran 2019 Pazar  </a:t>
            </a:r>
          </a:p>
          <a:p>
            <a:pPr algn="ctr"/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Saat: </a:t>
            </a: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15:45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7" y="3994983"/>
            <a:ext cx="1988288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 haziran 2019 Pazar  </a:t>
            </a:r>
          </a:p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Saat: 10:15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 Haziran 2019 Cumartesi </a:t>
            </a:r>
          </a:p>
          <a:p>
            <a:pPr algn="ctr"/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Saat:10:15</a:t>
            </a: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190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3" y="414670"/>
            <a:ext cx="3019647" cy="30302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40 Grup"/>
          <p:cNvGrpSpPr/>
          <p:nvPr/>
        </p:nvGrpSpPr>
        <p:grpSpPr>
          <a:xfrm>
            <a:off x="470118" y="3541607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632200" y="3375011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" y="304819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5267" y="594592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OBP ve EK PUAN HESABI</a:t>
            </a:r>
            <a:endParaRPr lang="tr-TR" dirty="0"/>
          </a:p>
        </p:txBody>
      </p:sp>
      <p:sp>
        <p:nvSpPr>
          <p:cNvPr id="10" name="2 Metin Yer Tutucusu"/>
          <p:cNvSpPr txBox="1">
            <a:spLocks/>
          </p:cNvSpPr>
          <p:nvPr/>
        </p:nvSpPr>
        <p:spPr>
          <a:xfrm>
            <a:off x="487492" y="2870793"/>
            <a:ext cx="8037550" cy="353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smtClean="0"/>
              <a:t>OBP = DİPLOMA NOTU x 0,6 </a:t>
            </a:r>
          </a:p>
          <a:p>
            <a:pPr algn="ctr"/>
            <a:r>
              <a:rPr lang="tr-TR" sz="3200" b="1" smtClean="0"/>
              <a:t>EN DÜŞÜK=(50 x 0,6 = 30)</a:t>
            </a:r>
          </a:p>
          <a:p>
            <a:pPr algn="ctr"/>
            <a:r>
              <a:rPr lang="tr-TR" sz="3200" b="1" smtClean="0"/>
              <a:t>EN YÜKSEK=(100 x 0,6=60)</a:t>
            </a:r>
            <a:r>
              <a:rPr lang="tr-TR" sz="3200" b="1" smtClean="0">
                <a:solidFill>
                  <a:schemeClr val="bg1"/>
                </a:solidFill>
              </a:rPr>
              <a:t>)</a:t>
            </a:r>
          </a:p>
          <a:p>
            <a:r>
              <a:rPr lang="tr-TR" sz="3200" b="1" smtClean="0">
                <a:solidFill>
                  <a:srgbClr val="C00000"/>
                </a:solidFill>
              </a:rPr>
              <a:t>	OBP+EK PUAN = DİPLOMA NOTU x 0,9 </a:t>
            </a:r>
          </a:p>
          <a:p>
            <a:pPr algn="ctr"/>
            <a:r>
              <a:rPr lang="tr-TR" sz="3200" b="1" smtClean="0">
                <a:solidFill>
                  <a:srgbClr val="C00000"/>
                </a:solidFill>
              </a:rPr>
              <a:t>EN DÜŞÜK=(50 x 0,9 = 45)</a:t>
            </a:r>
          </a:p>
          <a:p>
            <a:pPr algn="ctr"/>
            <a:r>
              <a:rPr lang="tr-TR" sz="3200" b="1" smtClean="0">
                <a:solidFill>
                  <a:srgbClr val="C00000"/>
                </a:solidFill>
              </a:rPr>
              <a:t>EN YÜKSEK=(100 x 0,9 = 90)</a:t>
            </a:r>
          </a:p>
          <a:p>
            <a:pPr algn="ctr"/>
            <a:r>
              <a:rPr lang="tr-TR" sz="1800" b="1" i="1" smtClean="0">
                <a:solidFill>
                  <a:srgbClr val="C00000"/>
                </a:solidFill>
              </a:rPr>
              <a:t>EK PUAN EN AZ 15; EN YÜKSEK İSE 30 GELİR.</a:t>
            </a:r>
            <a:endParaRPr lang="tr-TR" sz="3200" b="1" smtClean="0">
              <a:solidFill>
                <a:srgbClr val="C00000"/>
              </a:solidFill>
            </a:endParaRPr>
          </a:p>
          <a:p>
            <a:pPr algn="ctr"/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 İşlemi Nasıl Olacak?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642910" y="2143116"/>
            <a:ext cx="264320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Önlisans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programları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419872" y="2143116"/>
            <a:ext cx="532859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Yeterlilik Puanı (TYT-Puanı)</a:t>
            </a:r>
          </a:p>
          <a:p>
            <a:pPr algn="ctr"/>
            <a:r>
              <a:rPr lang="tr-TR" dirty="0" smtClean="0"/>
              <a:t>Türkçe-Sosyal Testi (%50)  + Fen-Matematik Testi (%50)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42910" y="3429000"/>
            <a:ext cx="264320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Lisans programları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419872" y="3429000"/>
            <a:ext cx="532859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Dört puan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türü  esas alınmaktadır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dirty="0" smtClean="0"/>
              <a:t>Sözel, Sayısal, Eşit Ağırlık, Dil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642910" y="4429132"/>
            <a:ext cx="8001056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tr-TR" dirty="0" smtClean="0"/>
              <a:t>SÖZ:  [Temel Yeterlilikler Testi (%40)] + [Sözel Test (%60)]</a:t>
            </a:r>
          </a:p>
          <a:p>
            <a:pPr lvl="2"/>
            <a:r>
              <a:rPr lang="tr-TR" dirty="0" smtClean="0"/>
              <a:t>SAY:   [Temel Yeterlilikler Testi (%40)] + [Sayısal Test (%60)]</a:t>
            </a:r>
          </a:p>
          <a:p>
            <a:pPr lvl="2"/>
            <a:r>
              <a:rPr lang="tr-TR" dirty="0" smtClean="0"/>
              <a:t>EA:    [Temel Yeterlilikler Testi (%40)] + [Eşit Ağırlık Testi (%60)]</a:t>
            </a:r>
          </a:p>
          <a:p>
            <a:pPr lvl="2"/>
            <a:r>
              <a:rPr lang="tr-TR" dirty="0" smtClean="0"/>
              <a:t>DİL:   [Temel Yeterlilikler Testi (%40)] + [Yabancı Dil Testi (%60)]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03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348636"/>
              <a:chOff x="4574925" y="3119447"/>
              <a:chExt cx="1786926" cy="134863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821752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272987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1851" y="3546980"/>
              <a:ext cx="22225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2" y="1783847"/>
              <a:ext cx="1971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Yetenekli Öğrenciler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357290" y="2214554"/>
            <a:ext cx="6500858" cy="27266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Özel yetenekle öğrenci alan programlarda </a:t>
            </a:r>
            <a:r>
              <a:rPr lang="tr-TR" sz="2400" dirty="0" err="1" smtClean="0"/>
              <a:t>geçen</a:t>
            </a:r>
            <a:r>
              <a:rPr lang="tr-TR" sz="2400" dirty="0" smtClean="0"/>
              <a:t> sene olduğu gibi baraj puanı bu yıl da aynı tutulabilir. Temel Yeterlilikler Testi’ne giren ve </a:t>
            </a:r>
            <a:r>
              <a:rPr lang="tr-TR" sz="2400" b="1" dirty="0" smtClean="0">
                <a:solidFill>
                  <a:srgbClr val="0070C0"/>
                </a:solidFill>
              </a:rPr>
              <a:t>Temel Yeterlilik Puanı </a:t>
            </a: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150 </a:t>
            </a:r>
            <a:r>
              <a:rPr lang="tr-TR" sz="2400" dirty="0" smtClean="0"/>
              <a:t>olan adaylar Özel Yetenekle Öğrenci Alan Lisans programlarını tercih edebileceklerdir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6250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72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2018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tr-T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297712" y="1518648"/>
            <a:ext cx="8516679" cy="301082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DİNLEDİĞİNİZ İÇİN TEŞEKKÜRLER SINAVDA BAŞARILAR. İNŞALLAH İSTEDİĞİNİZ ÜNİVERSİTEDE İSTEDİĞİNİZ BÖLÜMÜ KAZANIRSINIZ.</a:t>
            </a:r>
            <a:endParaRPr lang="tr-TR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267561"/>
      </p:ext>
    </p:extLst>
  </p:cSld>
  <p:clrMapOvr>
    <a:masterClrMapping/>
  </p:clrMapOvr>
  <p:transition advTm="1507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2" name="19 Grup"/>
          <p:cNvGrpSpPr/>
          <p:nvPr/>
        </p:nvGrpSpPr>
        <p:grpSpPr>
          <a:xfrm>
            <a:off x="4005927" y="3464441"/>
            <a:ext cx="1342250" cy="1830572"/>
            <a:chOff x="4165415" y="1369828"/>
            <a:chExt cx="1342250" cy="1830572"/>
          </a:xfrm>
        </p:grpSpPr>
        <p:pic>
          <p:nvPicPr>
            <p:cNvPr id="13" name="12 Resim" descr="balloon-298840_6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415" y="1369828"/>
              <a:ext cx="1342250" cy="1830572"/>
            </a:xfrm>
            <a:prstGeom prst="rect">
              <a:avLst/>
            </a:prstGeom>
          </p:spPr>
        </p:pic>
        <p:sp>
          <p:nvSpPr>
            <p:cNvPr id="16" name="15 Metin kutusu"/>
            <p:cNvSpPr txBox="1"/>
            <p:nvPr/>
          </p:nvSpPr>
          <p:spPr>
            <a:xfrm>
              <a:off x="4423144" y="1765005"/>
              <a:ext cx="786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 smtClean="0"/>
                <a:t>80</a:t>
              </a:r>
              <a:endParaRPr lang="tr-TR" sz="4400" b="1" dirty="0"/>
            </a:p>
          </p:txBody>
        </p:sp>
      </p:grpSp>
      <p:grpSp>
        <p:nvGrpSpPr>
          <p:cNvPr id="3" name="23 Grup"/>
          <p:cNvGrpSpPr/>
          <p:nvPr/>
        </p:nvGrpSpPr>
        <p:grpSpPr>
          <a:xfrm>
            <a:off x="7044956" y="2665338"/>
            <a:ext cx="1322867" cy="2329191"/>
            <a:chOff x="7544686" y="1081086"/>
            <a:chExt cx="1322867" cy="2329191"/>
          </a:xfrm>
        </p:grpSpPr>
        <p:pic>
          <p:nvPicPr>
            <p:cNvPr id="15" name="14 Resim" descr="Palloncino-Azzurr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4686" y="1081086"/>
              <a:ext cx="1322867" cy="2329191"/>
            </a:xfrm>
            <a:prstGeom prst="rect">
              <a:avLst/>
            </a:prstGeom>
          </p:spPr>
        </p:pic>
        <p:sp>
          <p:nvSpPr>
            <p:cNvPr id="17" name="16 Metin kutusu"/>
            <p:cNvSpPr txBox="1"/>
            <p:nvPr/>
          </p:nvSpPr>
          <p:spPr>
            <a:xfrm>
              <a:off x="7761767" y="1382232"/>
              <a:ext cx="9462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/>
                <a:t>120</a:t>
              </a:r>
              <a:r>
                <a:rPr lang="tr-TR" dirty="0" smtClean="0"/>
                <a:t> </a:t>
              </a:r>
              <a:r>
                <a:rPr lang="tr-TR" b="1" dirty="0" err="1" smtClean="0"/>
                <a:t>dk</a:t>
              </a:r>
              <a:r>
                <a:rPr lang="tr-TR" b="1" dirty="0" smtClean="0"/>
                <a:t>.</a:t>
              </a:r>
              <a:endParaRPr lang="tr-TR" b="1" dirty="0"/>
            </a:p>
          </p:txBody>
        </p:sp>
      </p:grpSp>
      <p:sp>
        <p:nvSpPr>
          <p:cNvPr id="19" name="18 Yuvarlatılmış Dikdörtgen"/>
          <p:cNvSpPr/>
          <p:nvPr/>
        </p:nvSpPr>
        <p:spPr>
          <a:xfrm>
            <a:off x="3859619" y="5273749"/>
            <a:ext cx="1743739" cy="871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Soru </a:t>
            </a:r>
          </a:p>
          <a:p>
            <a:pPr algn="ctr"/>
            <a:r>
              <a:rPr lang="tr-TR" sz="2400" b="1" dirty="0" smtClean="0"/>
              <a:t>Sayısı</a:t>
            </a:r>
            <a:endParaRPr lang="tr-TR" sz="2400" b="1" dirty="0"/>
          </a:p>
        </p:txBody>
      </p:sp>
      <p:sp>
        <p:nvSpPr>
          <p:cNvPr id="21" name="20 Yuvarlatılmış Dikdörtgen"/>
          <p:cNvSpPr/>
          <p:nvPr/>
        </p:nvSpPr>
        <p:spPr>
          <a:xfrm>
            <a:off x="6468140" y="4596810"/>
            <a:ext cx="1743739" cy="871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Sınav Süresi</a:t>
            </a:r>
            <a:endParaRPr lang="tr-TR" sz="2400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93524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1043</Words>
  <Application>Microsoft Office PowerPoint</Application>
  <PresentationFormat>Ekran Gösterisi (4:3)</PresentationFormat>
  <Paragraphs>354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Yerleştirme İşlemi Nasıl Olacak?</vt:lpstr>
      <vt:lpstr>Özel Yetenekli Öğrenciler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hp</cp:lastModifiedBy>
  <cp:revision>114</cp:revision>
  <dcterms:created xsi:type="dcterms:W3CDTF">2015-11-06T18:34:53Z</dcterms:created>
  <dcterms:modified xsi:type="dcterms:W3CDTF">2018-10-24T11:34:00Z</dcterms:modified>
</cp:coreProperties>
</file>